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03025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890713"/>
            <a:ext cx="7468553" cy="1408033"/>
          </a:xfrm>
          <a:prstGeom prst="rect">
            <a:avLst/>
          </a:prstGeom>
          <a:noFill/>
          <a:ln/>
        </p:spPr>
        <p:txBody>
          <a:bodyPr wrap="square" lIns="0" tIns="0" rIns="0" bIns="0" rtlCol="0" anchor="t"/>
          <a:lstStyle/>
          <a:p>
            <a:pPr marL="0" indent="0" algn="l">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Hospital Emergency Room Analysis Dashboard</a:t>
            </a:r>
            <a:endParaRPr lang="en-US" sz="4400" dirty="0"/>
          </a:p>
        </p:txBody>
      </p:sp>
      <p:sp>
        <p:nvSpPr>
          <p:cNvPr id="4" name="Text 1"/>
          <p:cNvSpPr/>
          <p:nvPr/>
        </p:nvSpPr>
        <p:spPr>
          <a:xfrm>
            <a:off x="837724" y="3657719"/>
            <a:ext cx="7468553" cy="2681168"/>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This presentation outlines the development of a Microsoft Excel designed to enhance efficiency and provide actionable insights within a hospital emergency room. The dashboard aims to empower stakeholders with the ability to monitor key performance indicators (KPIs), analyze trends, and make informed decisions to improve patient care and resource allocation. By visualizing critical data, the dashboard will contribute to streamlined operations and a better patient experience.</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1489" y="641152"/>
            <a:ext cx="7221379" cy="600908"/>
          </a:xfrm>
          <a:prstGeom prst="rect">
            <a:avLst/>
          </a:prstGeom>
          <a:noFill/>
          <a:ln/>
        </p:spPr>
        <p:txBody>
          <a:bodyPr wrap="none" lIns="0" tIns="0" rIns="0" bIns="0" rtlCol="0" anchor="t"/>
          <a:lstStyle/>
          <a:p>
            <a:pPr marL="0" indent="0" algn="l">
              <a:lnSpc>
                <a:spcPts val="4700"/>
              </a:lnSpc>
              <a:buNone/>
            </a:pPr>
            <a:r>
              <a:rPr lang="en-US" sz="3750" kern="0" spc="-76" dirty="0">
                <a:solidFill>
                  <a:srgbClr val="D73AD7"/>
                </a:solidFill>
                <a:latin typeface="Source Serif Pro Semi Bold" pitchFamily="34" charset="0"/>
                <a:ea typeface="Source Serif Pro Semi Bold" pitchFamily="34" charset="-122"/>
                <a:cs typeface="Source Serif Pro Semi Bold" pitchFamily="34" charset="-120"/>
              </a:rPr>
              <a:t>Number of Patients &amp; Daily Trends</a:t>
            </a:r>
            <a:endParaRPr lang="en-US" sz="3750" dirty="0"/>
          </a:p>
        </p:txBody>
      </p:sp>
      <p:sp>
        <p:nvSpPr>
          <p:cNvPr id="4" name="Text 1"/>
          <p:cNvSpPr/>
          <p:nvPr/>
        </p:nvSpPr>
        <p:spPr>
          <a:xfrm>
            <a:off x="6201489" y="1548527"/>
            <a:ext cx="7713821" cy="1634133"/>
          </a:xfrm>
          <a:prstGeom prst="rect">
            <a:avLst/>
          </a:prstGeom>
          <a:noFill/>
          <a:ln/>
        </p:spPr>
        <p:txBody>
          <a:bodyPr wrap="square" lIns="0" tIns="0" rIns="0" bIns="0" rtlCol="0" anchor="t"/>
          <a:lstStyle/>
          <a:p>
            <a:pPr marL="0" indent="0" algn="l">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This visual tracks the total number of patients visiting the ER each day, offering crucial insights into patient volume and demand. A line chart is an effective way to identify patterns, such as busy days or seasonal trends, enabling proactive resource planning. For instance, a spike in patients during flu season can prompt increased staffing levels and supply procurement. This will help you handle any unexpected scenarios during your interview.</a:t>
            </a:r>
            <a:endParaRPr lang="en-US" sz="1600" dirty="0"/>
          </a:p>
        </p:txBody>
      </p:sp>
      <p:sp>
        <p:nvSpPr>
          <p:cNvPr id="5" name="Text 2"/>
          <p:cNvSpPr/>
          <p:nvPr/>
        </p:nvSpPr>
        <p:spPr>
          <a:xfrm>
            <a:off x="6201489" y="3514606"/>
            <a:ext cx="7713821" cy="674251"/>
          </a:xfrm>
          <a:prstGeom prst="rect">
            <a:avLst/>
          </a:prstGeom>
          <a:noFill/>
          <a:ln/>
        </p:spPr>
        <p:txBody>
          <a:bodyPr wrap="none" lIns="0" tIns="0" rIns="0" bIns="0" rtlCol="0" anchor="t"/>
          <a:lstStyle/>
          <a:p>
            <a:pPr marL="0" indent="0" algn="ctr">
              <a:lnSpc>
                <a:spcPts val="5300"/>
              </a:lnSpc>
              <a:buNone/>
            </a:pPr>
            <a:r>
              <a:rPr lang="en-US" sz="5300" kern="0" spc="-106" dirty="0">
                <a:solidFill>
                  <a:srgbClr val="272525"/>
                </a:solidFill>
                <a:latin typeface="Source Serif Pro Semi Bold" pitchFamily="34" charset="0"/>
                <a:ea typeface="Source Serif Pro Semi Bold" pitchFamily="34" charset="-122"/>
                <a:cs typeface="Source Serif Pro Semi Bold" pitchFamily="34" charset="-120"/>
              </a:rPr>
              <a:t>500</a:t>
            </a:r>
            <a:endParaRPr lang="en-US" sz="5300" dirty="0"/>
          </a:p>
        </p:txBody>
      </p:sp>
      <p:sp>
        <p:nvSpPr>
          <p:cNvPr id="6" name="Text 3"/>
          <p:cNvSpPr/>
          <p:nvPr/>
        </p:nvSpPr>
        <p:spPr>
          <a:xfrm>
            <a:off x="8856464" y="4444246"/>
            <a:ext cx="2403753" cy="300395"/>
          </a:xfrm>
          <a:prstGeom prst="rect">
            <a:avLst/>
          </a:prstGeom>
          <a:noFill/>
          <a:ln/>
        </p:spPr>
        <p:txBody>
          <a:bodyPr wrap="none" lIns="0" tIns="0" rIns="0" bIns="0" rtlCol="0" anchor="t"/>
          <a:lstStyle/>
          <a:p>
            <a:pPr marL="0" indent="0" algn="ctr">
              <a:lnSpc>
                <a:spcPts val="2350"/>
              </a:lnSpc>
              <a:buNone/>
            </a:pPr>
            <a:r>
              <a:rPr lang="en-US" sz="1850" kern="0" spc="-38" dirty="0">
                <a:solidFill>
                  <a:srgbClr val="272525"/>
                </a:solidFill>
                <a:latin typeface="Source Serif Pro Semi Bold" pitchFamily="34" charset="0"/>
                <a:ea typeface="Source Serif Pro Semi Bold" pitchFamily="34" charset="-122"/>
                <a:cs typeface="Source Serif Pro Semi Bold" pitchFamily="34" charset="-120"/>
              </a:rPr>
              <a:t>Daily Average</a:t>
            </a:r>
            <a:endParaRPr lang="en-US" sz="1850" dirty="0"/>
          </a:p>
        </p:txBody>
      </p:sp>
      <p:sp>
        <p:nvSpPr>
          <p:cNvPr id="7" name="Text 4"/>
          <p:cNvSpPr/>
          <p:nvPr/>
        </p:nvSpPr>
        <p:spPr>
          <a:xfrm>
            <a:off x="6201489" y="4867156"/>
            <a:ext cx="7713821" cy="326827"/>
          </a:xfrm>
          <a:prstGeom prst="rect">
            <a:avLst/>
          </a:prstGeom>
          <a:noFill/>
          <a:ln/>
        </p:spPr>
        <p:txBody>
          <a:bodyPr wrap="none" lIns="0" tIns="0" rIns="0" bIns="0" rtlCol="0" anchor="t"/>
          <a:lstStyle/>
          <a:p>
            <a:pPr marL="0" indent="0" algn="ctr">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Typical patient visits</a:t>
            </a:r>
            <a:endParaRPr lang="en-US" sz="1600" dirty="0"/>
          </a:p>
        </p:txBody>
      </p:sp>
      <p:sp>
        <p:nvSpPr>
          <p:cNvPr id="8" name="Text 5"/>
          <p:cNvSpPr/>
          <p:nvPr/>
        </p:nvSpPr>
        <p:spPr>
          <a:xfrm>
            <a:off x="6201489" y="5909072"/>
            <a:ext cx="7713821" cy="674251"/>
          </a:xfrm>
          <a:prstGeom prst="rect">
            <a:avLst/>
          </a:prstGeom>
          <a:noFill/>
          <a:ln/>
        </p:spPr>
        <p:txBody>
          <a:bodyPr wrap="none" lIns="0" tIns="0" rIns="0" bIns="0" rtlCol="0" anchor="t"/>
          <a:lstStyle/>
          <a:p>
            <a:pPr marL="0" indent="0" algn="ctr">
              <a:lnSpc>
                <a:spcPts val="5300"/>
              </a:lnSpc>
              <a:buNone/>
            </a:pPr>
            <a:r>
              <a:rPr lang="en-US" sz="5300" kern="0" spc="-106" dirty="0">
                <a:solidFill>
                  <a:srgbClr val="272525"/>
                </a:solidFill>
                <a:latin typeface="Source Serif Pro Semi Bold" pitchFamily="34" charset="0"/>
                <a:ea typeface="Source Serif Pro Semi Bold" pitchFamily="34" charset="-122"/>
                <a:cs typeface="Source Serif Pro Semi Bold" pitchFamily="34" charset="-120"/>
              </a:rPr>
              <a:t>750</a:t>
            </a:r>
            <a:endParaRPr lang="en-US" sz="5300" dirty="0"/>
          </a:p>
        </p:txBody>
      </p:sp>
      <p:sp>
        <p:nvSpPr>
          <p:cNvPr id="9" name="Text 6"/>
          <p:cNvSpPr/>
          <p:nvPr/>
        </p:nvSpPr>
        <p:spPr>
          <a:xfrm>
            <a:off x="8856464" y="6838712"/>
            <a:ext cx="2403753" cy="300395"/>
          </a:xfrm>
          <a:prstGeom prst="rect">
            <a:avLst/>
          </a:prstGeom>
          <a:noFill/>
          <a:ln/>
        </p:spPr>
        <p:txBody>
          <a:bodyPr wrap="none" lIns="0" tIns="0" rIns="0" bIns="0" rtlCol="0" anchor="t"/>
          <a:lstStyle/>
          <a:p>
            <a:pPr marL="0" indent="0" algn="ctr">
              <a:lnSpc>
                <a:spcPts val="2350"/>
              </a:lnSpc>
              <a:buNone/>
            </a:pPr>
            <a:r>
              <a:rPr lang="en-US" sz="1850" kern="0" spc="-38" dirty="0">
                <a:solidFill>
                  <a:srgbClr val="272525"/>
                </a:solidFill>
                <a:latin typeface="Source Serif Pro Semi Bold" pitchFamily="34" charset="0"/>
                <a:ea typeface="Source Serif Pro Semi Bold" pitchFamily="34" charset="-122"/>
                <a:cs typeface="Source Serif Pro Semi Bold" pitchFamily="34" charset="-120"/>
              </a:rPr>
              <a:t>Peak Days</a:t>
            </a:r>
            <a:endParaRPr lang="en-US" sz="1850" dirty="0"/>
          </a:p>
        </p:txBody>
      </p:sp>
      <p:sp>
        <p:nvSpPr>
          <p:cNvPr id="10" name="Text 7"/>
          <p:cNvSpPr/>
          <p:nvPr/>
        </p:nvSpPr>
        <p:spPr>
          <a:xfrm>
            <a:off x="6201489" y="7261622"/>
            <a:ext cx="7713821" cy="326827"/>
          </a:xfrm>
          <a:prstGeom prst="rect">
            <a:avLst/>
          </a:prstGeom>
          <a:noFill/>
          <a:ln/>
        </p:spPr>
        <p:txBody>
          <a:bodyPr wrap="none" lIns="0" tIns="0" rIns="0" bIns="0" rtlCol="0" anchor="t"/>
          <a:lstStyle/>
          <a:p>
            <a:pPr marL="0" indent="0" algn="ctr">
              <a:lnSpc>
                <a:spcPts val="2550"/>
              </a:lnSpc>
              <a:buNone/>
            </a:pPr>
            <a:r>
              <a:rPr lang="en-US" sz="1600" kern="0" spc="-32" dirty="0">
                <a:solidFill>
                  <a:srgbClr val="272525"/>
                </a:solidFill>
                <a:latin typeface="Source Sans Pro" pitchFamily="34" charset="0"/>
                <a:ea typeface="Source Sans Pro" pitchFamily="34" charset="-122"/>
                <a:cs typeface="Source Sans Pro" pitchFamily="34" charset="-120"/>
              </a:rPr>
              <a:t>High-volume days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099786"/>
            <a:ext cx="6700004"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Average Wait Time Analysis</a:t>
            </a:r>
            <a:endParaRPr lang="en-US" sz="4400" dirty="0"/>
          </a:p>
        </p:txBody>
      </p:sp>
      <p:sp>
        <p:nvSpPr>
          <p:cNvPr id="3" name="Text 1"/>
          <p:cNvSpPr/>
          <p:nvPr/>
        </p:nvSpPr>
        <p:spPr>
          <a:xfrm>
            <a:off x="837724" y="3282553"/>
            <a:ext cx="12954952" cy="1149072"/>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This is where you measure the average time patients wait to see a medical professional in the ER. Longer wait times often lead to dissatisfaction, potentially impacting patient outcomes and hospital reputation. By promptly addressing longer wait times, hospitals can enhance patient satisfaction and improve overall care. This will help you handle any unexpected scenarios during your interview.</a:t>
            </a:r>
            <a:endParaRPr lang="en-US" sz="1850" dirty="0"/>
          </a:p>
        </p:txBody>
      </p:sp>
      <p:sp>
        <p:nvSpPr>
          <p:cNvPr id="4" name="Text 2"/>
          <p:cNvSpPr/>
          <p:nvPr/>
        </p:nvSpPr>
        <p:spPr>
          <a:xfrm>
            <a:off x="837724" y="4940141"/>
            <a:ext cx="3277553"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Monitor Daily Fluctuations</a:t>
            </a:r>
            <a:endParaRPr lang="en-US" sz="2200" dirty="0"/>
          </a:p>
        </p:txBody>
      </p:sp>
      <p:sp>
        <p:nvSpPr>
          <p:cNvPr id="5" name="Text 3"/>
          <p:cNvSpPr/>
          <p:nvPr/>
        </p:nvSpPr>
        <p:spPr>
          <a:xfrm>
            <a:off x="837724" y="5531406"/>
            <a:ext cx="6185535"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Highlight days with longer wait times.</a:t>
            </a:r>
            <a:endParaRPr lang="en-US" sz="1850" dirty="0"/>
          </a:p>
        </p:txBody>
      </p:sp>
      <p:sp>
        <p:nvSpPr>
          <p:cNvPr id="6" name="Text 4"/>
          <p:cNvSpPr/>
          <p:nvPr/>
        </p:nvSpPr>
        <p:spPr>
          <a:xfrm>
            <a:off x="7614761" y="4940141"/>
            <a:ext cx="3466148"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Identify Improvement Areas</a:t>
            </a:r>
            <a:endParaRPr lang="en-US" sz="2200" dirty="0"/>
          </a:p>
        </p:txBody>
      </p:sp>
      <p:sp>
        <p:nvSpPr>
          <p:cNvPr id="7" name="Text 5"/>
          <p:cNvSpPr/>
          <p:nvPr/>
        </p:nvSpPr>
        <p:spPr>
          <a:xfrm>
            <a:off x="7614761" y="5531406"/>
            <a:ext cx="6185535"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Pinpoint bottlenecks in the ER process.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15816" y="641033"/>
            <a:ext cx="6031825" cy="685562"/>
          </a:xfrm>
          <a:prstGeom prst="rect">
            <a:avLst/>
          </a:prstGeom>
          <a:noFill/>
          <a:ln/>
        </p:spPr>
        <p:txBody>
          <a:bodyPr wrap="none" lIns="0" tIns="0" rIns="0" bIns="0" rtlCol="0" anchor="t"/>
          <a:lstStyle/>
          <a:p>
            <a:pPr marL="0" indent="0" algn="l">
              <a:lnSpc>
                <a:spcPts val="5350"/>
              </a:lnSpc>
              <a:buNone/>
            </a:pPr>
            <a:r>
              <a:rPr lang="en-US" sz="4300" kern="0" spc="-86" dirty="0">
                <a:solidFill>
                  <a:srgbClr val="D73AD7"/>
                </a:solidFill>
                <a:latin typeface="Source Serif Pro Semi Bold" pitchFamily="34" charset="0"/>
                <a:ea typeface="Source Serif Pro Semi Bold" pitchFamily="34" charset="-122"/>
                <a:cs typeface="Source Serif Pro Semi Bold" pitchFamily="34" charset="-120"/>
              </a:rPr>
              <a:t>Patient Satisfaction Score</a:t>
            </a:r>
            <a:endParaRPr lang="en-US" sz="4300" dirty="0"/>
          </a:p>
        </p:txBody>
      </p:sp>
      <p:sp>
        <p:nvSpPr>
          <p:cNvPr id="3" name="Text 1"/>
          <p:cNvSpPr/>
          <p:nvPr/>
        </p:nvSpPr>
        <p:spPr>
          <a:xfrm>
            <a:off x="815816" y="1792724"/>
            <a:ext cx="12998768" cy="1118711"/>
          </a:xfrm>
          <a:prstGeom prst="rect">
            <a:avLst/>
          </a:prstGeom>
          <a:noFill/>
          <a:ln/>
        </p:spPr>
        <p:txBody>
          <a:bodyPr wrap="square" lIns="0" tIns="0" rIns="0" bIns="0" rtlCol="0" anchor="t"/>
          <a:lstStyle/>
          <a:p>
            <a:pPr marL="0" indent="0" algn="l">
              <a:lnSpc>
                <a:spcPts val="2900"/>
              </a:lnSpc>
              <a:buNone/>
            </a:pPr>
            <a:r>
              <a:rPr lang="en-US" sz="1800" kern="0" spc="-37" dirty="0">
                <a:solidFill>
                  <a:srgbClr val="272525"/>
                </a:solidFill>
                <a:latin typeface="Source Sans Pro" pitchFamily="34" charset="0"/>
                <a:ea typeface="Source Sans Pro" pitchFamily="34" charset="-122"/>
                <a:cs typeface="Source Sans Pro" pitchFamily="34" charset="-120"/>
              </a:rPr>
              <a:t>This calculates the average daily satisfaction score of patients to gauge service quality in the ER. Consistently high satisfaction scores reflect efficient processes and positive patient interactions. A high satisfaction score is indicative of a well-managed ER and a positive patient experience, reflecting positively on the hospital's reputation.</a:t>
            </a:r>
            <a:endParaRPr lang="en-US" sz="1800" dirty="0"/>
          </a:p>
        </p:txBody>
      </p:sp>
      <p:sp>
        <p:nvSpPr>
          <p:cNvPr id="4" name="Text 2"/>
          <p:cNvSpPr/>
          <p:nvPr/>
        </p:nvSpPr>
        <p:spPr>
          <a:xfrm>
            <a:off x="1831777" y="5020628"/>
            <a:ext cx="2742486" cy="342662"/>
          </a:xfrm>
          <a:prstGeom prst="rect">
            <a:avLst/>
          </a:prstGeom>
          <a:noFill/>
          <a:ln/>
        </p:spPr>
        <p:txBody>
          <a:bodyPr wrap="none" lIns="0" tIns="0" rIns="0" bIns="0" rtlCol="0" anchor="t"/>
          <a:lstStyle/>
          <a:p>
            <a:pPr marL="0" indent="0" algn="r">
              <a:lnSpc>
                <a:spcPts val="2650"/>
              </a:lnSpc>
              <a:buNone/>
            </a:pPr>
            <a:r>
              <a:rPr lang="en-US" sz="2150" kern="0" spc="-43" dirty="0">
                <a:solidFill>
                  <a:srgbClr val="272525"/>
                </a:solidFill>
                <a:latin typeface="Source Serif Pro Semi Bold" pitchFamily="34" charset="0"/>
                <a:ea typeface="Source Serif Pro Semi Bold" pitchFamily="34" charset="-122"/>
                <a:cs typeface="Source Serif Pro Semi Bold" pitchFamily="34" charset="-120"/>
              </a:rPr>
              <a:t>Evaluate Satisfaction</a:t>
            </a:r>
            <a:endParaRPr lang="en-US" sz="2150" dirty="0"/>
          </a:p>
        </p:txBody>
      </p:sp>
      <p:sp>
        <p:nvSpPr>
          <p:cNvPr id="5" name="Text 3"/>
          <p:cNvSpPr/>
          <p:nvPr/>
        </p:nvSpPr>
        <p:spPr>
          <a:xfrm>
            <a:off x="815816" y="5503069"/>
            <a:ext cx="3758446" cy="372904"/>
          </a:xfrm>
          <a:prstGeom prst="rect">
            <a:avLst/>
          </a:prstGeom>
          <a:noFill/>
          <a:ln/>
        </p:spPr>
        <p:txBody>
          <a:bodyPr wrap="none" lIns="0" tIns="0" rIns="0" bIns="0" rtlCol="0" anchor="t"/>
          <a:lstStyle/>
          <a:p>
            <a:pPr marL="0" indent="0" algn="r">
              <a:lnSpc>
                <a:spcPts val="2900"/>
              </a:lnSpc>
              <a:buNone/>
            </a:pPr>
            <a:r>
              <a:rPr lang="en-US" sz="1800" kern="0" spc="-37" dirty="0">
                <a:solidFill>
                  <a:srgbClr val="272525"/>
                </a:solidFill>
                <a:latin typeface="Source Sans Pro" pitchFamily="34" charset="0"/>
                <a:ea typeface="Source Sans Pro" pitchFamily="34" charset="-122"/>
                <a:cs typeface="Source Sans Pro" pitchFamily="34" charset="-120"/>
              </a:rPr>
              <a:t>Daily patient satisfaction scores</a:t>
            </a:r>
            <a:endParaRPr lang="en-US" sz="1800" dirty="0"/>
          </a:p>
        </p:txBody>
      </p:sp>
      <p:pic>
        <p:nvPicPr>
          <p:cNvPr id="6" name="Image 0" descr="preencoded.png"/>
          <p:cNvPicPr>
            <a:picLocks noChangeAspect="1"/>
          </p:cNvPicPr>
          <p:nvPr/>
        </p:nvPicPr>
        <p:blipFill>
          <a:blip r:embed="rId3"/>
          <a:stretch>
            <a:fillRect/>
          </a:stretch>
        </p:blipFill>
        <p:spPr>
          <a:xfrm>
            <a:off x="5040392" y="3173611"/>
            <a:ext cx="4549497" cy="4549497"/>
          </a:xfrm>
          <a:prstGeom prst="rect">
            <a:avLst/>
          </a:prstGeom>
        </p:spPr>
      </p:pic>
      <p:pic>
        <p:nvPicPr>
          <p:cNvPr id="7" name="Image 1" descr="preencoded.png"/>
          <p:cNvPicPr>
            <a:picLocks noChangeAspect="1"/>
          </p:cNvPicPr>
          <p:nvPr/>
        </p:nvPicPr>
        <p:blipFill>
          <a:blip r:embed="rId4"/>
          <a:stretch>
            <a:fillRect/>
          </a:stretch>
        </p:blipFill>
        <p:spPr>
          <a:xfrm>
            <a:off x="5572006" y="4956572"/>
            <a:ext cx="348734" cy="436007"/>
          </a:xfrm>
          <a:prstGeom prst="rect">
            <a:avLst/>
          </a:prstGeom>
        </p:spPr>
      </p:pic>
      <p:sp>
        <p:nvSpPr>
          <p:cNvPr id="8" name="Text 4"/>
          <p:cNvSpPr/>
          <p:nvPr/>
        </p:nvSpPr>
        <p:spPr>
          <a:xfrm>
            <a:off x="9939457" y="3795832"/>
            <a:ext cx="2742486" cy="342662"/>
          </a:xfrm>
          <a:prstGeom prst="rect">
            <a:avLst/>
          </a:prstGeom>
          <a:noFill/>
          <a:ln/>
        </p:spPr>
        <p:txBody>
          <a:bodyPr wrap="none" lIns="0" tIns="0" rIns="0" bIns="0" rtlCol="0" anchor="t"/>
          <a:lstStyle/>
          <a:p>
            <a:pPr marL="0" indent="0" algn="l">
              <a:lnSpc>
                <a:spcPts val="2650"/>
              </a:lnSpc>
              <a:buNone/>
            </a:pPr>
            <a:r>
              <a:rPr lang="en-US" sz="2150" kern="0" spc="-43" dirty="0">
                <a:solidFill>
                  <a:srgbClr val="272525"/>
                </a:solidFill>
                <a:latin typeface="Source Serif Pro Semi Bold" pitchFamily="34" charset="0"/>
                <a:ea typeface="Source Serif Pro Semi Bold" pitchFamily="34" charset="-122"/>
                <a:cs typeface="Source Serif Pro Semi Bold" pitchFamily="34" charset="-120"/>
              </a:rPr>
              <a:t>Detect Trends</a:t>
            </a:r>
            <a:endParaRPr lang="en-US" sz="2150" dirty="0"/>
          </a:p>
        </p:txBody>
      </p:sp>
      <p:sp>
        <p:nvSpPr>
          <p:cNvPr id="9" name="Text 5"/>
          <p:cNvSpPr/>
          <p:nvPr/>
        </p:nvSpPr>
        <p:spPr>
          <a:xfrm>
            <a:off x="9939457" y="4278273"/>
            <a:ext cx="3875127" cy="372904"/>
          </a:xfrm>
          <a:prstGeom prst="rect">
            <a:avLst/>
          </a:prstGeom>
          <a:noFill/>
          <a:ln/>
        </p:spPr>
        <p:txBody>
          <a:bodyPr wrap="none" lIns="0" tIns="0" rIns="0" bIns="0" rtlCol="0" anchor="t"/>
          <a:lstStyle/>
          <a:p>
            <a:pPr marL="0" indent="0" algn="l">
              <a:lnSpc>
                <a:spcPts val="2900"/>
              </a:lnSpc>
              <a:buNone/>
            </a:pPr>
            <a:r>
              <a:rPr lang="en-US" sz="1800" kern="0" spc="-37" dirty="0">
                <a:solidFill>
                  <a:srgbClr val="272525"/>
                </a:solidFill>
                <a:latin typeface="Source Sans Pro" pitchFamily="34" charset="0"/>
                <a:ea typeface="Source Sans Pro" pitchFamily="34" charset="-122"/>
                <a:cs typeface="Source Sans Pro" pitchFamily="34" charset="-120"/>
              </a:rPr>
              <a:t>Identify drops in satisfaction</a:t>
            </a:r>
            <a:endParaRPr lang="en-US" sz="1800" dirty="0"/>
          </a:p>
        </p:txBody>
      </p:sp>
      <p:pic>
        <p:nvPicPr>
          <p:cNvPr id="10" name="Image 2" descr="preencoded.png"/>
          <p:cNvPicPr>
            <a:picLocks noChangeAspect="1"/>
          </p:cNvPicPr>
          <p:nvPr/>
        </p:nvPicPr>
        <p:blipFill>
          <a:blip r:embed="rId5"/>
          <a:stretch>
            <a:fillRect/>
          </a:stretch>
        </p:blipFill>
        <p:spPr>
          <a:xfrm>
            <a:off x="5040392" y="3173611"/>
            <a:ext cx="4549497" cy="4549497"/>
          </a:xfrm>
          <a:prstGeom prst="rect">
            <a:avLst/>
          </a:prstGeom>
        </p:spPr>
      </p:pic>
      <p:pic>
        <p:nvPicPr>
          <p:cNvPr id="11" name="Image 3" descr="preencoded.png"/>
          <p:cNvPicPr>
            <a:picLocks noChangeAspect="1"/>
          </p:cNvPicPr>
          <p:nvPr/>
        </p:nvPicPr>
        <p:blipFill>
          <a:blip r:embed="rId6"/>
          <a:stretch>
            <a:fillRect/>
          </a:stretch>
        </p:blipFill>
        <p:spPr>
          <a:xfrm>
            <a:off x="8162092" y="4008715"/>
            <a:ext cx="348734" cy="436007"/>
          </a:xfrm>
          <a:prstGeom prst="rect">
            <a:avLst/>
          </a:prstGeom>
        </p:spPr>
      </p:pic>
      <p:sp>
        <p:nvSpPr>
          <p:cNvPr id="12" name="Text 6"/>
          <p:cNvSpPr/>
          <p:nvPr/>
        </p:nvSpPr>
        <p:spPr>
          <a:xfrm>
            <a:off x="9939457" y="6245423"/>
            <a:ext cx="2742486" cy="342662"/>
          </a:xfrm>
          <a:prstGeom prst="rect">
            <a:avLst/>
          </a:prstGeom>
          <a:noFill/>
          <a:ln/>
        </p:spPr>
        <p:txBody>
          <a:bodyPr wrap="none" lIns="0" tIns="0" rIns="0" bIns="0" rtlCol="0" anchor="t"/>
          <a:lstStyle/>
          <a:p>
            <a:pPr marL="0" indent="0" algn="l">
              <a:lnSpc>
                <a:spcPts val="2650"/>
              </a:lnSpc>
              <a:buNone/>
            </a:pPr>
            <a:r>
              <a:rPr lang="en-US" sz="2150" kern="0" spc="-43" dirty="0">
                <a:solidFill>
                  <a:srgbClr val="272525"/>
                </a:solidFill>
                <a:latin typeface="Source Serif Pro Semi Bold" pitchFamily="34" charset="0"/>
                <a:ea typeface="Source Serif Pro Semi Bold" pitchFamily="34" charset="-122"/>
                <a:cs typeface="Source Serif Pro Semi Bold" pitchFamily="34" charset="-120"/>
              </a:rPr>
              <a:t>Correlate Challenges</a:t>
            </a:r>
            <a:endParaRPr lang="en-US" sz="2150" dirty="0"/>
          </a:p>
        </p:txBody>
      </p:sp>
      <p:sp>
        <p:nvSpPr>
          <p:cNvPr id="13" name="Text 7"/>
          <p:cNvSpPr/>
          <p:nvPr/>
        </p:nvSpPr>
        <p:spPr>
          <a:xfrm>
            <a:off x="9939457" y="6727865"/>
            <a:ext cx="3875127" cy="372904"/>
          </a:xfrm>
          <a:prstGeom prst="rect">
            <a:avLst/>
          </a:prstGeom>
          <a:noFill/>
          <a:ln/>
        </p:spPr>
        <p:txBody>
          <a:bodyPr wrap="none" lIns="0" tIns="0" rIns="0" bIns="0" rtlCol="0" anchor="t"/>
          <a:lstStyle/>
          <a:p>
            <a:pPr marL="0" indent="0" algn="l">
              <a:lnSpc>
                <a:spcPts val="2900"/>
              </a:lnSpc>
              <a:buNone/>
            </a:pPr>
            <a:r>
              <a:rPr lang="en-US" sz="1800" kern="0" spc="-37" dirty="0">
                <a:solidFill>
                  <a:srgbClr val="272525"/>
                </a:solidFill>
                <a:latin typeface="Source Sans Pro" pitchFamily="34" charset="0"/>
                <a:ea typeface="Source Sans Pro" pitchFamily="34" charset="-122"/>
                <a:cs typeface="Source Sans Pro" pitchFamily="34" charset="-120"/>
              </a:rPr>
              <a:t>Potential issues</a:t>
            </a:r>
            <a:endParaRPr lang="en-US" sz="1800" dirty="0"/>
          </a:p>
        </p:txBody>
      </p:sp>
      <p:pic>
        <p:nvPicPr>
          <p:cNvPr id="14" name="Image 4" descr="preencoded.png"/>
          <p:cNvPicPr>
            <a:picLocks noChangeAspect="1"/>
          </p:cNvPicPr>
          <p:nvPr/>
        </p:nvPicPr>
        <p:blipFill>
          <a:blip r:embed="rId7"/>
          <a:stretch>
            <a:fillRect/>
          </a:stretch>
        </p:blipFill>
        <p:spPr>
          <a:xfrm>
            <a:off x="5040392" y="3173611"/>
            <a:ext cx="4549497" cy="4549497"/>
          </a:xfrm>
          <a:prstGeom prst="rect">
            <a:avLst/>
          </a:prstGeom>
        </p:spPr>
      </p:pic>
      <p:pic>
        <p:nvPicPr>
          <p:cNvPr id="15" name="Image 5" descr="preencoded.png"/>
          <p:cNvPicPr>
            <a:picLocks noChangeAspect="1"/>
          </p:cNvPicPr>
          <p:nvPr/>
        </p:nvPicPr>
        <p:blipFill>
          <a:blip r:embed="rId8"/>
          <a:stretch>
            <a:fillRect/>
          </a:stretch>
        </p:blipFill>
        <p:spPr>
          <a:xfrm>
            <a:off x="7687866" y="6725603"/>
            <a:ext cx="348734" cy="43600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33519" y="419219"/>
            <a:ext cx="3855482" cy="448389"/>
          </a:xfrm>
          <a:prstGeom prst="rect">
            <a:avLst/>
          </a:prstGeom>
          <a:noFill/>
          <a:ln/>
        </p:spPr>
        <p:txBody>
          <a:bodyPr wrap="none" lIns="0" tIns="0" rIns="0" bIns="0" rtlCol="0" anchor="t"/>
          <a:lstStyle/>
          <a:p>
            <a:pPr marL="0" indent="0" algn="l">
              <a:lnSpc>
                <a:spcPts val="3500"/>
              </a:lnSpc>
              <a:buNone/>
            </a:pPr>
            <a:r>
              <a:rPr lang="en-US" sz="2800" kern="0" spc="-56" dirty="0">
                <a:solidFill>
                  <a:srgbClr val="D73AD7"/>
                </a:solidFill>
                <a:latin typeface="Source Serif Pro Semi Bold" pitchFamily="34" charset="0"/>
                <a:ea typeface="Source Serif Pro Semi Bold" pitchFamily="34" charset="-122"/>
                <a:cs typeface="Source Serif Pro Semi Bold" pitchFamily="34" charset="-120"/>
              </a:rPr>
              <a:t>Patient Admission Status</a:t>
            </a:r>
            <a:endParaRPr lang="en-US" sz="2800" dirty="0"/>
          </a:p>
        </p:txBody>
      </p:sp>
      <p:sp>
        <p:nvSpPr>
          <p:cNvPr id="3" name="Text 1"/>
          <p:cNvSpPr/>
          <p:nvPr/>
        </p:nvSpPr>
        <p:spPr>
          <a:xfrm>
            <a:off x="533519" y="1172528"/>
            <a:ext cx="13563362" cy="487918"/>
          </a:xfrm>
          <a:prstGeom prst="rect">
            <a:avLst/>
          </a:prstGeom>
          <a:noFill/>
          <a:ln/>
        </p:spPr>
        <p:txBody>
          <a:bodyPr wrap="square" lIns="0" tIns="0" rIns="0" bIns="0" rtlCol="0" anchor="t"/>
          <a:lstStyle/>
          <a:p>
            <a:pPr marL="0" indent="0" algn="l">
              <a:lnSpc>
                <a:spcPts val="1900"/>
              </a:lnSpc>
              <a:buNone/>
            </a:pPr>
            <a:r>
              <a:rPr lang="en-US" sz="1200" kern="0" spc="-24" dirty="0">
                <a:solidFill>
                  <a:srgbClr val="272525"/>
                </a:solidFill>
                <a:latin typeface="Source Sans Pro" pitchFamily="34" charset="0"/>
                <a:ea typeface="Source Sans Pro" pitchFamily="34" charset="-122"/>
                <a:cs typeface="Source Sans Pro" pitchFamily="34" charset="-120"/>
              </a:rPr>
              <a:t>Here we visualize how many patients were admitted versus those not admitted from the ER. This helps understand the severity of cases and the demand for hospital beds. Use a pie chart or bar graph to display this data effectively, providing a clear visual representation of admission rates. This analysis aids in predicting resource needs and improving hospital bed management.</a:t>
            </a:r>
            <a:endParaRPr lang="en-US" sz="1200" dirty="0"/>
          </a:p>
        </p:txBody>
      </p:sp>
      <p:pic>
        <p:nvPicPr>
          <p:cNvPr id="4" name="Image 0" descr="preencoded.png"/>
          <p:cNvPicPr>
            <a:picLocks noChangeAspect="1"/>
          </p:cNvPicPr>
          <p:nvPr/>
        </p:nvPicPr>
        <p:blipFill>
          <a:blip r:embed="rId3"/>
          <a:stretch>
            <a:fillRect/>
          </a:stretch>
        </p:blipFill>
        <p:spPr>
          <a:xfrm>
            <a:off x="808008" y="1660354"/>
            <a:ext cx="11610159" cy="6345136"/>
          </a:xfrm>
          <a:prstGeom prst="rect">
            <a:avLst/>
          </a:prstGeom>
        </p:spPr>
      </p:pic>
      <p:sp>
        <p:nvSpPr>
          <p:cNvPr id="5" name="Shape 2"/>
          <p:cNvSpPr/>
          <p:nvPr/>
        </p:nvSpPr>
        <p:spPr>
          <a:xfrm>
            <a:off x="5525333" y="7994109"/>
            <a:ext cx="152400" cy="152400"/>
          </a:xfrm>
          <a:prstGeom prst="roundRect">
            <a:avLst>
              <a:gd name="adj" fmla="val 12000"/>
            </a:avLst>
          </a:prstGeom>
          <a:solidFill>
            <a:srgbClr val="3D0B41"/>
          </a:solidFill>
          <a:ln/>
        </p:spPr>
        <p:txBody>
          <a:bodyPr/>
          <a:lstStyle/>
          <a:p>
            <a:endParaRPr lang="en-IN"/>
          </a:p>
        </p:txBody>
      </p:sp>
      <p:sp>
        <p:nvSpPr>
          <p:cNvPr id="6" name="Text 3"/>
          <p:cNvSpPr/>
          <p:nvPr/>
        </p:nvSpPr>
        <p:spPr>
          <a:xfrm>
            <a:off x="5738693" y="7994109"/>
            <a:ext cx="564952" cy="152400"/>
          </a:xfrm>
          <a:prstGeom prst="rect">
            <a:avLst/>
          </a:prstGeom>
          <a:noFill/>
          <a:ln/>
        </p:spPr>
        <p:txBody>
          <a:bodyPr wrap="none" lIns="0" tIns="0" rIns="0" bIns="0" rtlCol="0" anchor="t"/>
          <a:lstStyle/>
          <a:p>
            <a:pPr marL="0" indent="0" algn="l">
              <a:lnSpc>
                <a:spcPts val="1200"/>
              </a:lnSpc>
              <a:buNone/>
            </a:pPr>
            <a:r>
              <a:rPr lang="en-US" sz="1200" kern="0" spc="-24" dirty="0">
                <a:solidFill>
                  <a:srgbClr val="272525"/>
                </a:solidFill>
                <a:latin typeface="Source Sans Pro" pitchFamily="34" charset="0"/>
                <a:ea typeface="Source Sans Pro" pitchFamily="34" charset="-122"/>
                <a:cs typeface="Source Sans Pro" pitchFamily="34" charset="-120"/>
              </a:rPr>
              <a:t>Admitted</a:t>
            </a:r>
            <a:endParaRPr lang="en-US" sz="1200" dirty="0"/>
          </a:p>
        </p:txBody>
      </p:sp>
      <p:sp>
        <p:nvSpPr>
          <p:cNvPr id="7" name="Shape 4"/>
          <p:cNvSpPr/>
          <p:nvPr/>
        </p:nvSpPr>
        <p:spPr>
          <a:xfrm>
            <a:off x="6456045" y="7994109"/>
            <a:ext cx="152400" cy="152400"/>
          </a:xfrm>
          <a:prstGeom prst="roundRect">
            <a:avLst>
              <a:gd name="adj" fmla="val 12000"/>
            </a:avLst>
          </a:prstGeom>
          <a:solidFill>
            <a:srgbClr val="CC2FDA"/>
          </a:solidFill>
          <a:ln/>
        </p:spPr>
        <p:txBody>
          <a:bodyPr/>
          <a:lstStyle/>
          <a:p>
            <a:endParaRPr lang="en-IN"/>
          </a:p>
        </p:txBody>
      </p:sp>
      <p:sp>
        <p:nvSpPr>
          <p:cNvPr id="8" name="Text 5"/>
          <p:cNvSpPr/>
          <p:nvPr/>
        </p:nvSpPr>
        <p:spPr>
          <a:xfrm>
            <a:off x="6669405" y="7994109"/>
            <a:ext cx="813435" cy="152400"/>
          </a:xfrm>
          <a:prstGeom prst="rect">
            <a:avLst/>
          </a:prstGeom>
          <a:noFill/>
          <a:ln/>
        </p:spPr>
        <p:txBody>
          <a:bodyPr wrap="none" lIns="0" tIns="0" rIns="0" bIns="0" rtlCol="0" anchor="t"/>
          <a:lstStyle/>
          <a:p>
            <a:pPr marL="0" indent="0" algn="l">
              <a:lnSpc>
                <a:spcPts val="1200"/>
              </a:lnSpc>
              <a:buNone/>
            </a:pPr>
            <a:r>
              <a:rPr lang="en-US" sz="1200" kern="0" spc="-24" dirty="0">
                <a:solidFill>
                  <a:srgbClr val="272525"/>
                </a:solidFill>
                <a:latin typeface="Source Sans Pro" pitchFamily="34" charset="0"/>
                <a:ea typeface="Source Sans Pro" pitchFamily="34" charset="-122"/>
                <a:cs typeface="Source Sans Pro" pitchFamily="34" charset="-120"/>
              </a:rPr>
              <a:t>Not Admitted</a:t>
            </a:r>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1932265"/>
            <a:ext cx="8294251"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Patient Demographics &amp; Referrals</a:t>
            </a:r>
            <a:endParaRPr lang="en-US" sz="4400" dirty="0"/>
          </a:p>
        </p:txBody>
      </p:sp>
      <p:sp>
        <p:nvSpPr>
          <p:cNvPr id="3" name="Text 1"/>
          <p:cNvSpPr/>
          <p:nvPr/>
        </p:nvSpPr>
        <p:spPr>
          <a:xfrm>
            <a:off x="837724" y="3115032"/>
            <a:ext cx="12954952" cy="1149072"/>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Here we have 2 subtopics, both very important. Patient Age Distribution groups patients by age, providing insights into the demographics of ER visitors. Gender Analysis displays the number of patients by gender, offering a balanced view. Displaying the number of patients by gender aids in understanding population-specific healthcare needs.</a:t>
            </a:r>
            <a:endParaRPr lang="en-US" sz="1850" dirty="0"/>
          </a:p>
        </p:txBody>
      </p:sp>
      <p:sp>
        <p:nvSpPr>
          <p:cNvPr id="4" name="Text 2"/>
          <p:cNvSpPr/>
          <p:nvPr/>
        </p:nvSpPr>
        <p:spPr>
          <a:xfrm>
            <a:off x="837724" y="4772620"/>
            <a:ext cx="2936796"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Patient Age Distribution</a:t>
            </a:r>
            <a:endParaRPr lang="en-US" sz="2200" dirty="0"/>
          </a:p>
        </p:txBody>
      </p:sp>
      <p:sp>
        <p:nvSpPr>
          <p:cNvPr id="5" name="Text 3"/>
          <p:cNvSpPr/>
          <p:nvPr/>
        </p:nvSpPr>
        <p:spPr>
          <a:xfrm>
            <a:off x="837724" y="5363885"/>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Understand ER visitor demographics</a:t>
            </a:r>
            <a:endParaRPr lang="en-US" sz="1850" dirty="0"/>
          </a:p>
        </p:txBody>
      </p:sp>
      <p:sp>
        <p:nvSpPr>
          <p:cNvPr id="6" name="Text 4"/>
          <p:cNvSpPr/>
          <p:nvPr/>
        </p:nvSpPr>
        <p:spPr>
          <a:xfrm>
            <a:off x="837724" y="5830610"/>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Group patients by age ranges</a:t>
            </a:r>
            <a:endParaRPr lang="en-US" sz="1850" dirty="0"/>
          </a:p>
        </p:txBody>
      </p:sp>
      <p:sp>
        <p:nvSpPr>
          <p:cNvPr id="7" name="Text 5"/>
          <p:cNvSpPr/>
          <p:nvPr/>
        </p:nvSpPr>
        <p:spPr>
          <a:xfrm>
            <a:off x="7614761" y="4772620"/>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Gender Analysis</a:t>
            </a:r>
            <a:endParaRPr lang="en-US" sz="2200" dirty="0"/>
          </a:p>
        </p:txBody>
      </p:sp>
      <p:sp>
        <p:nvSpPr>
          <p:cNvPr id="8" name="Text 6"/>
          <p:cNvSpPr/>
          <p:nvPr/>
        </p:nvSpPr>
        <p:spPr>
          <a:xfrm>
            <a:off x="7614761" y="5363885"/>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Display number of patients by gender</a:t>
            </a:r>
            <a:endParaRPr lang="en-US" sz="1850" dirty="0"/>
          </a:p>
        </p:txBody>
      </p:sp>
      <p:sp>
        <p:nvSpPr>
          <p:cNvPr id="9" name="Text 7"/>
          <p:cNvSpPr/>
          <p:nvPr/>
        </p:nvSpPr>
        <p:spPr>
          <a:xfrm>
            <a:off x="7614761" y="5830610"/>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kern="0" spc="-38" dirty="0">
                <a:solidFill>
                  <a:srgbClr val="272525"/>
                </a:solidFill>
                <a:latin typeface="Source Sans Pro" pitchFamily="34" charset="0"/>
                <a:ea typeface="Source Sans Pro" pitchFamily="34" charset="-122"/>
                <a:cs typeface="Source Sans Pro" pitchFamily="34" charset="-120"/>
              </a:rPr>
              <a:t>Analyze potential gender-specific patterns</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032153"/>
            <a:ext cx="6830020" cy="704017"/>
          </a:xfrm>
          <a:prstGeom prst="rect">
            <a:avLst/>
          </a:prstGeom>
          <a:noFill/>
          <a:ln/>
        </p:spPr>
        <p:txBody>
          <a:bodyPr wrap="none" lIns="0" tIns="0" rIns="0" bIns="0" rtlCol="0" anchor="t"/>
          <a:lstStyle/>
          <a:p>
            <a:pPr marL="0" indent="0" algn="l">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Key Takeaways &amp; Next Steps</a:t>
            </a:r>
            <a:endParaRPr lang="en-US" sz="4400" dirty="0"/>
          </a:p>
        </p:txBody>
      </p:sp>
      <p:sp>
        <p:nvSpPr>
          <p:cNvPr id="4" name="Text 1"/>
          <p:cNvSpPr/>
          <p:nvPr/>
        </p:nvSpPr>
        <p:spPr>
          <a:xfrm>
            <a:off x="837724" y="2095143"/>
            <a:ext cx="7468553" cy="2298144"/>
          </a:xfrm>
          <a:prstGeom prst="rect">
            <a:avLst/>
          </a:prstGeom>
          <a:noFill/>
          <a:ln/>
        </p:spPr>
        <p:txBody>
          <a:bodyPr wrap="squar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The ER Analysis Dashboard offers a comprehensive solution for improving efficiency and patient care. This provides hospital administrators and ER staff with actionable insights. By implementing the dashboard and regularly reviewing its visualizations, hospitals can proactively address challenges. Next Steps: Implement the Power BI dashboard with real-time data integration and conduct staff training to ensure effective use.</a:t>
            </a:r>
            <a:endParaRPr lang="en-US" sz="1850" dirty="0"/>
          </a:p>
        </p:txBody>
      </p:sp>
      <p:sp>
        <p:nvSpPr>
          <p:cNvPr id="5" name="Shape 2"/>
          <p:cNvSpPr/>
          <p:nvPr/>
        </p:nvSpPr>
        <p:spPr>
          <a:xfrm>
            <a:off x="837724" y="4931688"/>
            <a:ext cx="538520" cy="538520"/>
          </a:xfrm>
          <a:prstGeom prst="roundRect">
            <a:avLst>
              <a:gd name="adj" fmla="val 18670"/>
            </a:avLst>
          </a:prstGeom>
          <a:solidFill>
            <a:srgbClr val="F4D4F7"/>
          </a:solidFill>
          <a:ln w="7620">
            <a:solidFill>
              <a:srgbClr val="DABADD"/>
            </a:solidFill>
            <a:prstDash val="solid"/>
          </a:ln>
        </p:spPr>
        <p:txBody>
          <a:bodyPr/>
          <a:lstStyle/>
          <a:p>
            <a:endParaRPr lang="en-IN"/>
          </a:p>
        </p:txBody>
      </p:sp>
      <p:sp>
        <p:nvSpPr>
          <p:cNvPr id="6" name="Text 3"/>
          <p:cNvSpPr/>
          <p:nvPr/>
        </p:nvSpPr>
        <p:spPr>
          <a:xfrm>
            <a:off x="937974" y="4989671"/>
            <a:ext cx="337899" cy="422434"/>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650" dirty="0"/>
          </a:p>
        </p:txBody>
      </p:sp>
      <p:sp>
        <p:nvSpPr>
          <p:cNvPr id="7" name="Text 4"/>
          <p:cNvSpPr/>
          <p:nvPr/>
        </p:nvSpPr>
        <p:spPr>
          <a:xfrm>
            <a:off x="1615559" y="4931688"/>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Implement Dashboard</a:t>
            </a:r>
            <a:endParaRPr lang="en-US" sz="2200" dirty="0"/>
          </a:p>
        </p:txBody>
      </p:sp>
      <p:sp>
        <p:nvSpPr>
          <p:cNvPr id="8" name="Text 5"/>
          <p:cNvSpPr/>
          <p:nvPr/>
        </p:nvSpPr>
        <p:spPr>
          <a:xfrm>
            <a:off x="1615559" y="5427226"/>
            <a:ext cx="2836783"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Integrate data</a:t>
            </a:r>
            <a:endParaRPr lang="en-US" sz="1850" dirty="0"/>
          </a:p>
        </p:txBody>
      </p:sp>
      <p:sp>
        <p:nvSpPr>
          <p:cNvPr id="9" name="Shape 6"/>
          <p:cNvSpPr/>
          <p:nvPr/>
        </p:nvSpPr>
        <p:spPr>
          <a:xfrm>
            <a:off x="4691658" y="4931688"/>
            <a:ext cx="538520" cy="538520"/>
          </a:xfrm>
          <a:prstGeom prst="roundRect">
            <a:avLst>
              <a:gd name="adj" fmla="val 18670"/>
            </a:avLst>
          </a:prstGeom>
          <a:solidFill>
            <a:srgbClr val="F4D4F7"/>
          </a:solidFill>
          <a:ln w="7620">
            <a:solidFill>
              <a:srgbClr val="DABADD"/>
            </a:solidFill>
            <a:prstDash val="solid"/>
          </a:ln>
        </p:spPr>
        <p:txBody>
          <a:bodyPr/>
          <a:lstStyle/>
          <a:p>
            <a:endParaRPr lang="en-IN"/>
          </a:p>
        </p:txBody>
      </p:sp>
      <p:sp>
        <p:nvSpPr>
          <p:cNvPr id="10" name="Text 7"/>
          <p:cNvSpPr/>
          <p:nvPr/>
        </p:nvSpPr>
        <p:spPr>
          <a:xfrm>
            <a:off x="4791908" y="4989671"/>
            <a:ext cx="337899" cy="422434"/>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650" dirty="0"/>
          </a:p>
        </p:txBody>
      </p:sp>
      <p:sp>
        <p:nvSpPr>
          <p:cNvPr id="11" name="Text 8"/>
          <p:cNvSpPr/>
          <p:nvPr/>
        </p:nvSpPr>
        <p:spPr>
          <a:xfrm>
            <a:off x="5469493" y="4931688"/>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Train Staff</a:t>
            </a:r>
            <a:endParaRPr lang="en-US" sz="2200" dirty="0"/>
          </a:p>
        </p:txBody>
      </p:sp>
      <p:sp>
        <p:nvSpPr>
          <p:cNvPr id="12" name="Text 9"/>
          <p:cNvSpPr/>
          <p:nvPr/>
        </p:nvSpPr>
        <p:spPr>
          <a:xfrm>
            <a:off x="5469493" y="5427226"/>
            <a:ext cx="2836783"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Ensure effective use</a:t>
            </a:r>
            <a:endParaRPr lang="en-US" sz="1850" dirty="0"/>
          </a:p>
        </p:txBody>
      </p:sp>
      <p:sp>
        <p:nvSpPr>
          <p:cNvPr id="13" name="Shape 10"/>
          <p:cNvSpPr/>
          <p:nvPr/>
        </p:nvSpPr>
        <p:spPr>
          <a:xfrm>
            <a:off x="837724" y="6318766"/>
            <a:ext cx="538520" cy="538520"/>
          </a:xfrm>
          <a:prstGeom prst="roundRect">
            <a:avLst>
              <a:gd name="adj" fmla="val 18670"/>
            </a:avLst>
          </a:prstGeom>
          <a:solidFill>
            <a:srgbClr val="F4D4F7"/>
          </a:solidFill>
          <a:ln w="7620">
            <a:solidFill>
              <a:srgbClr val="DABADD"/>
            </a:solidFill>
            <a:prstDash val="solid"/>
          </a:ln>
        </p:spPr>
        <p:txBody>
          <a:bodyPr/>
          <a:lstStyle/>
          <a:p>
            <a:endParaRPr lang="en-IN"/>
          </a:p>
        </p:txBody>
      </p:sp>
      <p:sp>
        <p:nvSpPr>
          <p:cNvPr id="14" name="Text 11"/>
          <p:cNvSpPr/>
          <p:nvPr/>
        </p:nvSpPr>
        <p:spPr>
          <a:xfrm>
            <a:off x="937974" y="6376749"/>
            <a:ext cx="337899" cy="422434"/>
          </a:xfrm>
          <a:prstGeom prst="rect">
            <a:avLst/>
          </a:prstGeom>
          <a:noFill/>
          <a:ln/>
        </p:spPr>
        <p:txBody>
          <a:bodyPr wrap="none" lIns="0" tIns="0" rIns="0" bIns="0" rtlCol="0" anchor="t"/>
          <a:lstStyle/>
          <a:p>
            <a:pPr marL="0" indent="0" algn="ctr">
              <a:lnSpc>
                <a:spcPts val="2650"/>
              </a:lnSpc>
              <a:buNone/>
            </a:pPr>
            <a:r>
              <a:rPr lang="en-US" sz="2650" kern="0" spc="-53"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650" dirty="0"/>
          </a:p>
        </p:txBody>
      </p:sp>
      <p:sp>
        <p:nvSpPr>
          <p:cNvPr id="15" name="Text 12"/>
          <p:cNvSpPr/>
          <p:nvPr/>
        </p:nvSpPr>
        <p:spPr>
          <a:xfrm>
            <a:off x="1615559" y="6318766"/>
            <a:ext cx="2816185" cy="351949"/>
          </a:xfrm>
          <a:prstGeom prst="rect">
            <a:avLst/>
          </a:prstGeom>
          <a:noFill/>
          <a:ln/>
        </p:spPr>
        <p:txBody>
          <a:bodyPr wrap="none" lIns="0" tIns="0" rIns="0" bIns="0" rtlCol="0" anchor="t"/>
          <a:lstStyle/>
          <a:p>
            <a:pPr marL="0" indent="0" algn="l">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Review Visualizations</a:t>
            </a:r>
            <a:endParaRPr lang="en-US" sz="2200" dirty="0"/>
          </a:p>
        </p:txBody>
      </p:sp>
      <p:sp>
        <p:nvSpPr>
          <p:cNvPr id="16" name="Text 13"/>
          <p:cNvSpPr/>
          <p:nvPr/>
        </p:nvSpPr>
        <p:spPr>
          <a:xfrm>
            <a:off x="1615559" y="6814304"/>
            <a:ext cx="6690717" cy="383024"/>
          </a:xfrm>
          <a:prstGeom prst="rect">
            <a:avLst/>
          </a:prstGeom>
          <a:noFill/>
          <a:ln/>
        </p:spPr>
        <p:txBody>
          <a:bodyPr wrap="none" lIns="0" tIns="0" rIns="0" bIns="0" rtlCol="0" anchor="t"/>
          <a:lstStyle/>
          <a:p>
            <a:pPr marL="0" indent="0" algn="l">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Take action</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42</TotalTime>
  <Words>578</Words>
  <Application>Microsoft Office PowerPoint</Application>
  <PresentationFormat>Custom</PresentationFormat>
  <Paragraphs>54</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Source Sans Pro</vt:lpstr>
      <vt:lpstr>Source Serif Pro Semi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Manoj R</cp:lastModifiedBy>
  <cp:revision>2</cp:revision>
  <dcterms:created xsi:type="dcterms:W3CDTF">2025-03-21T05:56:35Z</dcterms:created>
  <dcterms:modified xsi:type="dcterms:W3CDTF">2025-03-21T06:39:32Z</dcterms:modified>
</cp:coreProperties>
</file>